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5" r:id="rId9"/>
    <p:sldId id="266" r:id="rId10"/>
  </p:sld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48" d="100"/>
          <a:sy n="48" d="100"/>
        </p:scale>
        <p:origin x="-126" y="-120"/>
      </p:cViewPr>
      <p:guideLst>
        <p:guide orient="horz" pos="3240"/>
        <p:guide pos="57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D64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9455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63675" y="4258175"/>
            <a:ext cx="16960500" cy="47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68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6816" b="1" dirty="0" err="1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</a:t>
            </a:r>
            <a:r>
              <a:rPr lang="en-US" sz="68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ru-RU" sz="6816" b="1" dirty="0" smtClean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развития </a:t>
            </a:r>
            <a:r>
              <a:rPr lang="en-US" sz="6816" b="1" dirty="0" err="1" smtClean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коммуникативных</a:t>
            </a:r>
            <a:r>
              <a:rPr lang="en-US" sz="6816" b="1" dirty="0" smtClean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68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способностей у детей дошкольного возраста
</a:t>
            </a:r>
            <a:r>
              <a:rPr lang="en-US" sz="55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318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ru-RU" sz="3187" dirty="0" smtClean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                                                                                  </a:t>
            </a:r>
            <a:r>
              <a:rPr lang="en-US" sz="212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6816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DC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1927" y="0"/>
            <a:ext cx="8059745" cy="102822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9333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24925" y="1390500"/>
            <a:ext cx="8408100" cy="75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5000" dirty="0"/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0" y="1533695"/>
            <a:ext cx="10221927" cy="649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Коммуникативные способности (или</a:t>
            </a:r>
            <a:r>
              <a:rPr kumimoji="0" lang="ru-RU" sz="3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умение общаться)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это индивидуально психологические особенности личности, обеспечивающие эффективное взаимодействие и адекватное взаимопонимание между людьми в процессе общения или выполнения совместной деятельности.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32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Коммуникативные способности детей дошкольного возраста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это умение эффективно взаимодействовать с окружающими, выражать свои мысли и эмоции, понимать других, находить общий язык со сверстниками и взрослыми, а также решать возникающие конфликты.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A1E2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2458" y="2400"/>
            <a:ext cx="8300734" cy="10282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4925" y="1390500"/>
            <a:ext cx="8408100" cy="75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endParaRPr lang="ru-RU" sz="5000" dirty="0" smtClean="0">
              <a:solidFill>
                <a:srgbClr val="000000"/>
              </a:solidFill>
              <a:latin typeface="Arial" pitchFamily="34" charset="0"/>
              <a:ea typeface="Arial" pitchFamily="34" charset="-122"/>
              <a:cs typeface="Arial" pitchFamily="34" charset="-120"/>
            </a:endParaRPr>
          </a:p>
          <a:p>
            <a:pPr marL="0" indent="0" algn="l">
              <a:lnSpc>
                <a:spcPct val="100000"/>
              </a:lnSpc>
              <a:buNone/>
            </a:pPr>
            <a:endParaRPr lang="ru-RU" sz="5000" dirty="0" smtClean="0">
              <a:solidFill>
                <a:srgbClr val="000000"/>
              </a:solidFill>
              <a:latin typeface="Arial" pitchFamily="34" charset="0"/>
              <a:ea typeface="Arial" pitchFamily="34" charset="-122"/>
              <a:cs typeface="Arial" pitchFamily="34" charset="-120"/>
            </a:endParaRPr>
          </a:p>
          <a:p>
            <a:pPr marL="0" indent="0" algn="l">
              <a:lnSpc>
                <a:spcPct val="100000"/>
              </a:lnSpc>
              <a:buNone/>
            </a:pPr>
            <a:endParaRPr lang="ru-RU" sz="5000" dirty="0" smtClean="0">
              <a:solidFill>
                <a:srgbClr val="000000"/>
              </a:solidFill>
              <a:latin typeface="Arial" pitchFamily="34" charset="0"/>
              <a:ea typeface="Arial" pitchFamily="34" charset="-122"/>
              <a:cs typeface="Arial" pitchFamily="34" charset="-120"/>
            </a:endParaRPr>
          </a:p>
          <a:p>
            <a:pPr marL="0" indent="0" algn="l">
              <a:lnSpc>
                <a:spcPct val="100000"/>
              </a:lnSpc>
              <a:buNone/>
            </a:pPr>
            <a:r>
              <a:rPr lang="en-US" sz="5000" dirty="0" err="1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Формы</a:t>
            </a:r>
            <a:r>
              <a:rPr lang="en-US" sz="5000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общения </a:t>
            </a:r>
            <a:r>
              <a:rPr lang="en-US" sz="5000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ребёнка</a:t>
            </a: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5000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5000" dirty="0" err="1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</a:t>
            </a:r>
            <a:r>
              <a:rPr lang="en-US" sz="5000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Майе Лисиной
</a:t>
            </a: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Четыре формы детского общения
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Cитуативно</a:t>
            </a:r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-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личностное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ru-RU" sz="2400" dirty="0" smtClean="0">
                <a:latin typeface="Arial" pitchFamily="34" charset="0"/>
                <a:ea typeface="Arial" pitchFamily="34" charset="-122"/>
                <a:cs typeface="Arial" pitchFamily="34" charset="-120"/>
              </a:rPr>
              <a:t>(от 0 до 6 месяцев)</a:t>
            </a:r>
          </a:p>
          <a:p>
            <a:pPr marL="0" indent="0" algn="l">
              <a:lnSpc>
                <a:spcPct val="100000"/>
              </a:lnSpc>
              <a:buNone/>
            </a:pPr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итуативн</a:t>
            </a:r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 -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деловое</a:t>
            </a:r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ru-RU" sz="2400" dirty="0" smtClean="0">
                <a:latin typeface="Arial" pitchFamily="34" charset="0"/>
                <a:ea typeface="Arial" pitchFamily="34" charset="-122"/>
                <a:cs typeface="Arial" pitchFamily="34" charset="-120"/>
              </a:rPr>
              <a:t>(от 6 месяцев до </a:t>
            </a:r>
            <a:r>
              <a:rPr lang="en-US" sz="2400" dirty="0" smtClean="0"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r>
              <a:rPr lang="ru-RU" sz="2400" dirty="0" smtClean="0">
                <a:latin typeface="Arial" pitchFamily="34" charset="0"/>
                <a:ea typeface="Arial" pitchFamily="34" charset="-122"/>
                <a:cs typeface="Arial" pitchFamily="34" charset="-120"/>
              </a:rPr>
              <a:t> лет)</a:t>
            </a:r>
          </a:p>
          <a:p>
            <a:pPr marL="0" indent="0" algn="l">
              <a:lnSpc>
                <a:spcPct val="100000"/>
              </a:lnSpc>
              <a:buNone/>
            </a:pPr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неситуативно</a:t>
            </a:r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-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познавательное</a:t>
            </a:r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ru-RU" sz="2400" dirty="0" smtClean="0">
                <a:latin typeface="Arial" pitchFamily="34" charset="0"/>
                <a:ea typeface="Arial" pitchFamily="34" charset="-122"/>
                <a:cs typeface="Arial" pitchFamily="34" charset="-120"/>
              </a:rPr>
              <a:t>( </a:t>
            </a:r>
            <a:r>
              <a:rPr lang="en-US" sz="2400" dirty="0" smtClean="0"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r>
              <a:rPr lang="ru-RU" sz="2400" dirty="0" smtClean="0">
                <a:latin typeface="Arial" pitchFamily="34" charset="0"/>
                <a:ea typeface="Arial" pitchFamily="34" charset="-122"/>
                <a:cs typeface="Arial" pitchFamily="34" charset="-120"/>
              </a:rPr>
              <a:t> - </a:t>
            </a:r>
            <a:r>
              <a:rPr lang="en-US" sz="2400" dirty="0" smtClean="0"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r>
              <a:rPr lang="ru-RU" sz="2400" dirty="0" smtClean="0">
                <a:latin typeface="Arial" pitchFamily="34" charset="0"/>
                <a:ea typeface="Arial" pitchFamily="34" charset="-122"/>
                <a:cs typeface="Arial" pitchFamily="34" charset="-120"/>
              </a:rPr>
              <a:t> года)</a:t>
            </a:r>
          </a:p>
          <a:p>
            <a:pPr marL="0" indent="0" algn="l">
              <a:lnSpc>
                <a:spcPct val="100000"/>
              </a:lnSpc>
              <a:buNone/>
            </a:pPr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неситуативно</a:t>
            </a:r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-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личностное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</a:t>
            </a:r>
            <a:r>
              <a:rPr lang="ru-RU" sz="2400" dirty="0" smtClean="0">
                <a:latin typeface="Arial" pitchFamily="34" charset="0"/>
                <a:ea typeface="Arial" pitchFamily="34" charset="-122"/>
                <a:cs typeface="Arial" pitchFamily="34" charset="-120"/>
              </a:rPr>
              <a:t> ( 5 - 6 лет)</a:t>
            </a:r>
          </a:p>
          <a:p>
            <a:pPr marL="0" indent="0" algn="l">
              <a:lnSpc>
                <a:spcPct val="100000"/>
              </a:lnSpc>
              <a:buNone/>
            </a:pPr>
            <a:endParaRPr lang="ru-RU" sz="2400" dirty="0" smtClean="0">
              <a:solidFill>
                <a:srgbClr val="000000"/>
              </a:solidFill>
              <a:latin typeface="Arial" pitchFamily="34" charset="0"/>
              <a:ea typeface="Arial" pitchFamily="34" charset="-122"/>
              <a:cs typeface="Arial" pitchFamily="34" charset="-120"/>
            </a:endParaRPr>
          </a:p>
          <a:p>
            <a:pPr marL="0" indent="0" algn="l">
              <a:lnSpc>
                <a:spcPct val="100000"/>
              </a:lnSpc>
              <a:buNone/>
            </a:pPr>
            <a:r>
              <a:rPr lang="ru-RU" sz="2400" b="1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 формы общения со сверстниками</a:t>
            </a:r>
          </a:p>
          <a:p>
            <a:pPr marL="0" indent="0" algn="l">
              <a:lnSpc>
                <a:spcPct val="100000"/>
              </a:lnSpc>
              <a:buNone/>
            </a:pPr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Эмоционально – практическое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2400" dirty="0" smtClean="0">
                <a:latin typeface="Arial" pitchFamily="34" charset="0"/>
                <a:ea typeface="Arial" pitchFamily="34" charset="-122"/>
                <a:cs typeface="Arial" pitchFamily="34" charset="-120"/>
              </a:rPr>
              <a:t>(</a:t>
            </a:r>
            <a:r>
              <a:rPr lang="ru-RU" sz="2400" dirty="0" smtClean="0">
                <a:latin typeface="Arial" pitchFamily="34" charset="0"/>
                <a:ea typeface="Arial" pitchFamily="34" charset="-122"/>
                <a:cs typeface="Arial" pitchFamily="34" charset="-120"/>
              </a:rPr>
              <a:t> с 2 до 4 лет )</a:t>
            </a:r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/>
            </a:r>
            <a:br>
              <a:rPr lang="ru-RU" sz="2400" dirty="0" smtClean="0">
                <a:solidFill>
                  <a:srgbClr val="FF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</a:br>
            <a:r>
              <a:rPr lang="ru-RU" sz="2400" dirty="0" err="1" smtClean="0">
                <a:solidFill>
                  <a:srgbClr val="FF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Ситуативно</a:t>
            </a:r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– деловое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2400" dirty="0" smtClean="0">
                <a:latin typeface="Arial" pitchFamily="34" charset="0"/>
                <a:ea typeface="Arial" pitchFamily="34" charset="-122"/>
                <a:cs typeface="Arial" pitchFamily="34" charset="-120"/>
              </a:rPr>
              <a:t>(</a:t>
            </a:r>
            <a:r>
              <a:rPr lang="ru-RU" sz="2400" dirty="0" smtClean="0">
                <a:latin typeface="Arial" pitchFamily="34" charset="0"/>
                <a:ea typeface="Arial" pitchFamily="34" charset="-122"/>
                <a:cs typeface="Arial" pitchFamily="34" charset="-120"/>
              </a:rPr>
              <a:t> с 4 до 5 лет)</a:t>
            </a:r>
          </a:p>
          <a:p>
            <a:r>
              <a:rPr lang="ru-RU" sz="2400" dirty="0" err="1" smtClean="0">
                <a:solidFill>
                  <a:srgbClr val="FF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Внеситуативно</a:t>
            </a:r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– деловое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ru-RU" sz="2400" dirty="0" smtClean="0">
                <a:latin typeface="Arial" pitchFamily="34" charset="0"/>
                <a:ea typeface="Arial" pitchFamily="34" charset="-122"/>
                <a:cs typeface="Arial" pitchFamily="34" charset="-120"/>
              </a:rPr>
              <a:t>(с 6 до 7 лет). </a:t>
            </a:r>
            <a:endParaRPr lang="en-US" sz="2400" dirty="0" smtClean="0">
              <a:latin typeface="Arial" pitchFamily="34" charset="0"/>
              <a:ea typeface="Arial" pitchFamily="34" charset="-122"/>
              <a:cs typeface="Arial" pitchFamily="34" charset="-120"/>
            </a:endParaRPr>
          </a:p>
          <a:p>
            <a:pPr marL="0" indent="0" algn="l">
              <a:lnSpc>
                <a:spcPct val="100000"/>
              </a:lnSpc>
              <a:buNone/>
            </a:pPr>
            <a:endParaRPr lang="en-US" sz="2400" dirty="0" smtClean="0">
              <a:solidFill>
                <a:srgbClr val="FF0000"/>
              </a:solidFill>
              <a:latin typeface="Arial" pitchFamily="34" charset="0"/>
              <a:ea typeface="Arial" pitchFamily="34" charset="-122"/>
              <a:cs typeface="Arial" pitchFamily="34" charset="-120"/>
            </a:endParaRPr>
          </a:p>
          <a:p>
            <a:pPr marL="0" indent="0" algn="l">
              <a:lnSpc>
                <a:spcPct val="100000"/>
              </a:lnSpc>
              <a:buNone/>
            </a:pPr>
            <a:endParaRPr lang="en-US" sz="2400" dirty="0" smtClean="0">
              <a:solidFill>
                <a:srgbClr val="FF0000"/>
              </a:solidFill>
              <a:latin typeface="Arial" pitchFamily="34" charset="0"/>
              <a:ea typeface="Arial" pitchFamily="34" charset="-122"/>
              <a:cs typeface="Arial" pitchFamily="34" charset="-120"/>
            </a:endParaRPr>
          </a:p>
          <a:p>
            <a:pPr marL="0" indent="0" algn="l">
              <a:lnSpc>
                <a:spcPct val="100000"/>
              </a:lnSpc>
              <a:buNone/>
            </a:pPr>
            <a:endParaRPr lang="en-US" sz="2400" dirty="0" smtClean="0">
              <a:solidFill>
                <a:srgbClr val="000000"/>
              </a:solidFill>
              <a:latin typeface="Arial" pitchFamily="34" charset="0"/>
              <a:ea typeface="Arial" pitchFamily="34" charset="-122"/>
              <a:cs typeface="Arial" pitchFamily="34" charset="-120"/>
            </a:endParaRPr>
          </a:p>
          <a:p>
            <a:pPr marL="0" indent="0" algn="l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7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24926" y="8388626"/>
            <a:ext cx="84081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отражает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углубление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контактов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и </a:t>
            </a: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понимания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</a:t>
            </a:r>
            <a:endParaRPr lang="ru-RU" dirty="0" smtClean="0">
              <a:solidFill>
                <a:srgbClr val="000000"/>
              </a:solidFill>
              <a:latin typeface="Arial" pitchFamily="34" charset="0"/>
              <a:ea typeface="Arial" pitchFamily="34" charset="-122"/>
              <a:cs typeface="Arial" pitchFamily="34" charset="-12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89F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58414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2850" y="1117750"/>
            <a:ext cx="123423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90000"/>
              </a:lnSpc>
              <a:buNone/>
            </a:pPr>
            <a:r>
              <a:rPr lang="en-US" sz="3594" b="1" dirty="0"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младшего дошкольного </a:t>
            </a:r>
            <a:r>
              <a:rPr lang="en-US" sz="3594" b="1" dirty="0" err="1">
                <a:latin typeface="Arial" pitchFamily="34" charset="0"/>
                <a:ea typeface="Arial" pitchFamily="34" charset="-122"/>
                <a:cs typeface="Arial" pitchFamily="34" charset="-120"/>
              </a:rPr>
              <a:t>возраста</a:t>
            </a:r>
            <a:r>
              <a:rPr lang="en-US" sz="3594" b="1" dirty="0"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endParaRPr lang="ru-RU" sz="3594" b="1" dirty="0" smtClean="0">
              <a:latin typeface="Arial" pitchFamily="34" charset="0"/>
              <a:ea typeface="Arial" pitchFamily="34" charset="-122"/>
              <a:cs typeface="Arial" pitchFamily="34" charset="-120"/>
            </a:endParaRPr>
          </a:p>
          <a:p>
            <a:pPr marL="0" indent="0" algn="ctr">
              <a:lnSpc>
                <a:spcPct val="90000"/>
              </a:lnSpc>
              <a:buNone/>
            </a:pPr>
            <a:r>
              <a:rPr lang="en-US" sz="35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594" dirty="0"/>
          </a:p>
        </p:txBody>
      </p:sp>
      <p:sp>
        <p:nvSpPr>
          <p:cNvPr id="7" name="Text 1"/>
          <p:cNvSpPr txBox="1"/>
          <p:nvPr/>
        </p:nvSpPr>
        <p:spPr>
          <a:xfrm>
            <a:off x="1981375" y="3585950"/>
            <a:ext cx="68790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3000" b="1" dirty="0">
                <a:latin typeface="Arial" pitchFamily="34" charset="0"/>
                <a:ea typeface="Arial" pitchFamily="34" charset="-122"/>
                <a:cs typeface="Arial" pitchFamily="34" charset="-120"/>
              </a:rPr>
              <a:t>Начало общения
</a:t>
            </a:r>
            <a:r>
              <a:rPr lang="en-US" sz="600" b="1" dirty="0"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2300" dirty="0">
                <a:latin typeface="Arial" pitchFamily="34" charset="0"/>
                <a:ea typeface="Arial" pitchFamily="34" charset="-122"/>
                <a:cs typeface="Arial" pitchFamily="34" charset="-120"/>
              </a:rPr>
              <a:t>Дети проявляют ситуативное и эмоциональное взаимодействие, стремясь привлечь внимание и получить эмоциональный отклик от сверстников.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10703075" y="3585958"/>
            <a:ext cx="68790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3000" b="1" dirty="0">
                <a:latin typeface="Arial" pitchFamily="34" charset="0"/>
                <a:ea typeface="Arial" pitchFamily="34" charset="-122"/>
                <a:cs typeface="Arial" pitchFamily="34" charset="-120"/>
              </a:rPr>
              <a:t>Роль взрослого
</a:t>
            </a:r>
            <a:r>
              <a:rPr lang="en-US" sz="600" b="1" dirty="0"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2300" dirty="0">
                <a:latin typeface="Arial" pitchFamily="34" charset="0"/>
                <a:ea typeface="Arial" pitchFamily="34" charset="-122"/>
                <a:cs typeface="Arial" pitchFamily="34" charset="-120"/>
              </a:rPr>
              <a:t>Взрослый помогает ребёнку осознать равенство ровесника, стимулируя развитие социальной идентификации и восприятия сверстника как личности</a:t>
            </a: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6328650" y="7280283"/>
            <a:ext cx="68790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3000" b="1" dirty="0">
                <a:latin typeface="Arial" pitchFamily="34" charset="0"/>
                <a:ea typeface="Arial" pitchFamily="34" charset="-122"/>
                <a:cs typeface="Arial" pitchFamily="34" charset="-120"/>
              </a:rPr>
              <a:t>Зеркальная идентификация
</a:t>
            </a:r>
            <a:r>
              <a:rPr lang="en-US" sz="600" b="1" dirty="0"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2300" dirty="0">
                <a:latin typeface="Arial" pitchFamily="34" charset="0"/>
                <a:ea typeface="Arial" pitchFamily="34" charset="-122"/>
                <a:cs typeface="Arial" pitchFamily="34" charset="-120"/>
              </a:rPr>
              <a:t>Ребёнок видит в сверстнике отражение себя, не замечая его индивидуальных черт, общение зависит от текущей обстановки и действий партнёра.</a:t>
            </a: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000" dirty="0"/>
          </a:p>
        </p:txBody>
      </p:sp>
      <p:sp>
        <p:nvSpPr>
          <p:cNvPr id="10" name="Text 4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cs typeface="Arial" pitchFamily="34" charset="-120"/>
              </a:rPr>
              <a:t>4</a:t>
            </a:r>
            <a:endParaRPr lang="en-US" sz="2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CCD8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8125" y="3288649"/>
            <a:ext cx="753300" cy="60264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25825" y="3255169"/>
            <a:ext cx="753300" cy="6696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8125" y="6651824"/>
            <a:ext cx="753300" cy="60264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25825" y="6636899"/>
            <a:ext cx="753300" cy="60264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207850" y="791650"/>
            <a:ext cx="138723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к сотрудничеству в среднем возрасте
</a:t>
            </a:r>
            <a:endParaRPr lang="en-US" sz="5000" dirty="0"/>
          </a:p>
        </p:txBody>
      </p:sp>
      <p:sp>
        <p:nvSpPr>
          <p:cNvPr id="8" name="Text 1"/>
          <p:cNvSpPr txBox="1"/>
          <p:nvPr/>
        </p:nvSpPr>
        <p:spPr>
          <a:xfrm>
            <a:off x="2006875" y="3234250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Сознательный выбор партнёра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78425" y="4301425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предпочитают играть с равными, формируя отношения на основе сотрудничества и совместного достижения целей.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0464575" y="3234250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Потребность в признании
</a:t>
            </a:r>
            <a:endParaRPr lang="en-US" sz="2800" dirty="0"/>
          </a:p>
        </p:txBody>
      </p:sp>
      <p:sp>
        <p:nvSpPr>
          <p:cNvPr id="11" name="Text 4"/>
          <p:cNvSpPr txBox="1"/>
          <p:nvPr/>
        </p:nvSpPr>
        <p:spPr>
          <a:xfrm>
            <a:off x="9436125" y="4301450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Возникает стремление к уважению сверстников, проявление чувств обиды и гордости в ответ на их внимание или отсутствие внимания.
</a:t>
            </a:r>
            <a:endParaRPr lang="en-US" sz="2400" dirty="0"/>
          </a:p>
        </p:txBody>
      </p:sp>
      <p:sp>
        <p:nvSpPr>
          <p:cNvPr id="12" name="Text 5"/>
          <p:cNvSpPr txBox="1"/>
          <p:nvPr/>
        </p:nvSpPr>
        <p:spPr>
          <a:xfrm>
            <a:off x="2006875" y="6597425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Конкуренция и соперничество
</a:t>
            </a:r>
            <a:endParaRPr lang="en-US" sz="2800" dirty="0"/>
          </a:p>
        </p:txBody>
      </p:sp>
      <p:sp>
        <p:nvSpPr>
          <p:cNvPr id="13" name="Text 6"/>
          <p:cNvSpPr txBox="1"/>
          <p:nvPr/>
        </p:nvSpPr>
        <p:spPr>
          <a:xfrm>
            <a:off x="978425" y="7671225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Появляется соревновательное начало, выражающееся в ревности, хвастовстве и эмоциональных конфликтах среди детей.
</a:t>
            </a:r>
            <a:endParaRPr lang="en-US" sz="2400" dirty="0"/>
          </a:p>
        </p:txBody>
      </p:sp>
      <p:sp>
        <p:nvSpPr>
          <p:cNvPr id="14" name="Text 7"/>
          <p:cNvSpPr txBox="1"/>
          <p:nvPr/>
        </p:nvSpPr>
        <p:spPr>
          <a:xfrm>
            <a:off x="10464575" y="6597425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Усиление эмоциональной реакции
</a:t>
            </a:r>
            <a:endParaRPr lang="en-US" sz="2800" dirty="0"/>
          </a:p>
        </p:txBody>
      </p:sp>
      <p:sp>
        <p:nvSpPr>
          <p:cNvPr id="15" name="Text 8"/>
          <p:cNvSpPr txBox="1"/>
          <p:nvPr/>
        </p:nvSpPr>
        <p:spPr>
          <a:xfrm>
            <a:off x="9436125" y="7671225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становятся более остро восприимчивы к успехам и неудачам ровесников, что влияет на развитие социальных чувств и поведения.
</a:t>
            </a:r>
            <a:endParaRPr lang="en-US" sz="2400" dirty="0"/>
          </a:p>
        </p:txBody>
      </p:sp>
      <p:sp>
        <p:nvSpPr>
          <p:cNvPr id="16" name="Text 9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2700" b="1" dirty="0" smtClean="0">
                <a:solidFill>
                  <a:srgbClr val="000000"/>
                </a:solidFill>
                <a:latin typeface="Arial" pitchFamily="34" charset="0"/>
                <a:cs typeface="Arial" pitchFamily="34" charset="-120"/>
              </a:rPr>
              <a:t>5</a:t>
            </a:r>
            <a:endParaRPr lang="en-US" sz="2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E2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36075" y="405700"/>
            <a:ext cx="13187700" cy="16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5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Старший дошкольный возраст: внеситуативное общение и дружба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1255100" y="250400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Ребёнок способен общаться вне зависимости от ситуации, делясь планами и впечатлениями, что расширяет круг общения и углубляет познавательную активность.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255100" y="59888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Уменьшается зависть и конкуренция, развивается способность к сопереживанию как успехам, так и неудачам ровесников.
</a:t>
            </a:r>
            <a:endParaRPr lang="en-US" sz="2000" dirty="0"/>
          </a:p>
        </p:txBody>
      </p:sp>
      <p:sp>
        <p:nvSpPr>
          <p:cNvPr id="8" name="Text 3"/>
          <p:cNvSpPr txBox="1"/>
          <p:nvPr/>
        </p:nvSpPr>
        <p:spPr>
          <a:xfrm>
            <a:off x="11939950" y="42967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Увеличивается эмоциональная вовлечённость, дети проявляют дружелюбие и желание поддержать сверстников в различных ситуациях.
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11939950" y="7764375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Формируются устойчивые дружеские отношения, где партнёр воспринимается как самостоятельная личность с уникальными желаниями и интересами.
</a:t>
            </a:r>
            <a:endParaRPr lang="en-US" sz="20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cs typeface="Arial" pitchFamily="34" charset="-120"/>
              </a:rPr>
              <a:t>6</a:t>
            </a:r>
            <a:endParaRPr lang="en-US" sz="2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250" y="2097110"/>
            <a:ext cx="10121400" cy="593888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26400" y="20320"/>
            <a:ext cx="188144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396800" y="895200"/>
            <a:ext cx="6364800" cy="84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2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 составляющих коммуникативных способностей по Л.В. Чернецкой
</a:t>
            </a:r>
            <a:r>
              <a:rPr lang="en-US" sz="2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компоненты, необходимые для формирования коммуникативных навыков у дошкольников и их гармоничного развития.
</a:t>
            </a: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Гармоничное развитие всех трёх областей необходимо для полноценного формирования коммуникативных способностей у ребёнка.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724925" y="9886100"/>
            <a:ext cx="9156975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marL="0" indent="0" algn="r">
              <a:lnSpc>
                <a:spcPct val="150041"/>
              </a:lnSpc>
              <a:buNone/>
            </a:pPr>
            <a:r>
              <a:rPr lang="en-US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Л.В. Чернецкая, педагог и исследователь коммуникативных способностей у детей</a:t>
            </a: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54" dirty="0"/>
          </a:p>
        </p:txBody>
      </p:sp>
      <p:sp>
        <p:nvSpPr>
          <p:cNvPr id="6" name="Text 2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2700" b="1" dirty="0" smtClean="0">
                <a:solidFill>
                  <a:srgbClr val="000000"/>
                </a:solidFill>
                <a:latin typeface="Arial" pitchFamily="34" charset="0"/>
                <a:cs typeface="Arial" pitchFamily="34" charset="-120"/>
              </a:rPr>
              <a:t>7</a:t>
            </a:r>
            <a:endParaRPr lang="en-US" sz="2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064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4450" y="1351723"/>
            <a:ext cx="15619200" cy="77144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5500" b="1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</a:t>
            </a:r>
            <a:r>
              <a:rPr lang="en-US" sz="5500" b="1" dirty="0" err="1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развития</a:t>
            </a:r>
            <a:r>
              <a:rPr lang="en-US" sz="5500" b="1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endParaRPr lang="ru-RU" sz="5500" b="1" dirty="0" smtClean="0">
              <a:solidFill>
                <a:schemeClr val="accent4">
                  <a:lumMod val="75000"/>
                </a:schemeClr>
              </a:solidFill>
              <a:latin typeface="Arial" pitchFamily="34" charset="0"/>
              <a:ea typeface="Arial" pitchFamily="34" charset="-122"/>
              <a:cs typeface="Arial" pitchFamily="34" charset="-120"/>
            </a:endParaRPr>
          </a:p>
          <a:p>
            <a:pPr marL="0" indent="0" algn="l">
              <a:lnSpc>
                <a:spcPct val="100000"/>
              </a:lnSpc>
              <a:buNone/>
            </a:pPr>
            <a:r>
              <a:rPr lang="en-US" sz="5500" b="1" dirty="0" err="1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коммуникативных</a:t>
            </a:r>
            <a:r>
              <a:rPr lang="en-US" sz="55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5500" b="1" dirty="0" err="1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способностей</a:t>
            </a:r>
            <a:endParaRPr lang="ru-RU" sz="5500" b="1" dirty="0" smtClean="0">
              <a:solidFill>
                <a:schemeClr val="accent4">
                  <a:lumMod val="75000"/>
                </a:schemeClr>
              </a:solidFill>
              <a:latin typeface="Arial" pitchFamily="34" charset="0"/>
              <a:ea typeface="Arial" pitchFamily="34" charset="-122"/>
              <a:cs typeface="Arial" pitchFamily="34" charset="-120"/>
            </a:endParaRPr>
          </a:p>
          <a:p>
            <a:endParaRPr lang="ru-RU" sz="6000" dirty="0" smtClean="0"/>
          </a:p>
          <a:p>
            <a:pPr marL="0" indent="0" algn="l">
              <a:lnSpc>
                <a:spcPct val="100000"/>
              </a:lnSpc>
              <a:buNone/>
            </a:pPr>
            <a:endParaRPr lang="ru-RU" sz="4400" dirty="0" smtClean="0">
              <a:solidFill>
                <a:srgbClr val="000000"/>
              </a:solidFill>
              <a:latin typeface="Arial" pitchFamily="34" charset="0"/>
              <a:ea typeface="Arial" pitchFamily="34" charset="-122"/>
              <a:cs typeface="Arial" pitchFamily="34" charset="-120"/>
            </a:endParaRPr>
          </a:p>
          <a:p>
            <a:pPr marL="0" indent="0" algn="l">
              <a:lnSpc>
                <a:spcPct val="100000"/>
              </a:lnSpc>
              <a:buNone/>
            </a:pPr>
            <a:r>
              <a:rPr lang="en-US" sz="4400" dirty="0" err="1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Раннее</a:t>
            </a:r>
            <a:r>
              <a:rPr lang="en-US" sz="4400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4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</a:t>
            </a:r>
            <a:r>
              <a:rPr lang="en-US" sz="4400" dirty="0" err="1">
                <a:latin typeface="Arial" pitchFamily="34" charset="0"/>
                <a:ea typeface="Arial" pitchFamily="34" charset="-122"/>
                <a:cs typeface="Arial" pitchFamily="34" charset="-120"/>
              </a:rPr>
              <a:t>коммуникативных</a:t>
            </a:r>
            <a:r>
              <a:rPr lang="en-US" sz="4400" dirty="0"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ru-RU" sz="4400" dirty="0" smtClean="0">
                <a:latin typeface="Arial" pitchFamily="34" charset="0"/>
                <a:ea typeface="Arial" pitchFamily="34" charset="-122"/>
                <a:cs typeface="Arial" pitchFamily="34" charset="-120"/>
              </a:rPr>
              <a:t>способностей </a:t>
            </a:r>
            <a:r>
              <a:rPr lang="en-US" sz="4400" dirty="0" err="1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обеспечивает</a:t>
            </a:r>
            <a:r>
              <a:rPr lang="en-US" sz="4400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4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успешную социальную адаптацию ребёнка, поддерживает развитие эмоционального понимания и способствует активной жизненной </a:t>
            </a:r>
            <a:r>
              <a:rPr lang="en-US" sz="4400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реализации</a:t>
            </a:r>
            <a:r>
              <a:rPr lang="en-US" sz="4400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</a:t>
            </a:r>
            <a:r>
              <a:rPr lang="ru-RU" sz="4400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/>
            </a:r>
            <a:br>
              <a:rPr lang="ru-RU" sz="4400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</a:br>
            <a:endParaRPr lang="ru-RU" sz="4400" dirty="0" smtClean="0">
              <a:solidFill>
                <a:srgbClr val="000000"/>
              </a:solidFill>
              <a:latin typeface="Arial" pitchFamily="34" charset="0"/>
              <a:ea typeface="Arial" pitchFamily="34" charset="-122"/>
              <a:cs typeface="Arial" pitchFamily="34" charset="-120"/>
            </a:endParaRPr>
          </a:p>
          <a:p>
            <a:pPr marL="0" indent="0" algn="l">
              <a:lnSpc>
                <a:spcPct val="100000"/>
              </a:lnSpc>
              <a:buNone/>
            </a:pPr>
            <a:endParaRPr lang="ru-RU" sz="4400" dirty="0" smtClean="0">
              <a:solidFill>
                <a:srgbClr val="000000"/>
              </a:solidFill>
              <a:latin typeface="Arial" pitchFamily="34" charset="0"/>
              <a:ea typeface="Arial" pitchFamily="34" charset="-122"/>
              <a:cs typeface="Arial" pitchFamily="34" charset="-120"/>
            </a:endParaRPr>
          </a:p>
          <a:p>
            <a:pPr marL="0" indent="0" algn="l">
              <a:lnSpc>
                <a:spcPct val="100000"/>
              </a:lnSpc>
              <a:buNone/>
            </a:pPr>
            <a:endParaRPr lang="ru-RU" sz="4400" dirty="0" smtClean="0">
              <a:solidFill>
                <a:srgbClr val="000000"/>
              </a:solidFill>
              <a:latin typeface="Arial" pitchFamily="34" charset="0"/>
              <a:ea typeface="Arial" pitchFamily="34" charset="-122"/>
              <a:cs typeface="Arial" pitchFamily="34" charset="-120"/>
            </a:endParaRPr>
          </a:p>
          <a:p>
            <a:pPr marL="0" indent="0" algn="l">
              <a:lnSpc>
                <a:spcPct val="100000"/>
              </a:lnSpc>
              <a:buNone/>
            </a:pPr>
            <a:r>
              <a:rPr lang="en-US" sz="4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4400" dirty="0"/>
          </a:p>
        </p:txBody>
      </p:sp>
      <p:pic>
        <p:nvPicPr>
          <p:cNvPr id="4" name="Рисунок 3" descr="C:\Users\Nastya\Desktop\7cfdb0edf449fe67a29c5213763ecca6.jpg"/>
          <p:cNvPicPr/>
          <p:nvPr/>
        </p:nvPicPr>
        <p:blipFill>
          <a:blip r:embed="rId4"/>
          <a:srcRect l="4490" t="27404" r="7964" b="5609"/>
          <a:stretch>
            <a:fillRect/>
          </a:stretch>
        </p:blipFill>
        <p:spPr bwMode="auto">
          <a:xfrm rot="10800000" flipV="1">
            <a:off x="13380577" y="636106"/>
            <a:ext cx="4112293" cy="3399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BD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9" y="2400"/>
            <a:ext cx="8477223" cy="102822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63625" y="1866900"/>
            <a:ext cx="8296800" cy="702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                    </a:t>
            </a:r>
            <a:r>
              <a:rPr lang="en-US" sz="2800" dirty="0" err="1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Спасибо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</a:t>
            </a: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внимание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!</a:t>
            </a:r>
          </a:p>
          <a:p>
            <a:pPr marL="0" indent="0" algn="l">
              <a:lnSpc>
                <a:spcPct val="100000"/>
              </a:lnSpc>
              <a:buNone/>
            </a:pP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   </a:t>
            </a:r>
            <a:r>
              <a:rPr lang="en-US" sz="2800" dirty="0" err="1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Надеюсь</a:t>
            </a: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, что представленный материал </a:t>
            </a:r>
            <a:r>
              <a:rPr lang="en-US" sz="2800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был</a:t>
            </a: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 </a:t>
            </a:r>
          </a:p>
          <a:p>
            <a:pPr marL="0" indent="0" algn="l">
              <a:lnSpc>
                <a:spcPct val="100000"/>
              </a:lnSpc>
              <a:buNone/>
            </a:pP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          </a:t>
            </a:r>
            <a:r>
              <a:rPr lang="en-US" sz="2800" dirty="0" err="1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полезен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 информативен для </a:t>
            </a:r>
            <a:r>
              <a:rPr lang="en-US" sz="2800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вас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</a:t>
            </a:r>
            <a:endParaRPr lang="ru-RU" sz="2800" dirty="0" smtClean="0">
              <a:solidFill>
                <a:srgbClr val="000000"/>
              </a:solidFill>
              <a:latin typeface="Arial" pitchFamily="34" charset="0"/>
              <a:ea typeface="Arial" pitchFamily="34" charset="-122"/>
              <a:cs typeface="Arial" pitchFamily="34" charset="-120"/>
            </a:endParaRPr>
          </a:p>
          <a:p>
            <a:pPr marL="0" indent="0" algn="l">
              <a:lnSpc>
                <a:spcPct val="100000"/>
              </a:lnSpc>
              <a:buNone/>
            </a:pPr>
            <a:endParaRPr lang="ru-RU" sz="2800" dirty="0" smtClean="0">
              <a:solidFill>
                <a:srgbClr val="000000"/>
              </a:solidFill>
              <a:latin typeface="Arial" pitchFamily="34" charset="0"/>
              <a:ea typeface="Arial" pitchFamily="34" charset="-122"/>
              <a:cs typeface="Arial" pitchFamily="34" charset="-120"/>
            </a:endParaRPr>
          </a:p>
          <a:p>
            <a:pPr marL="0" indent="0" algn="l">
              <a:lnSpc>
                <a:spcPct val="100000"/>
              </a:lnSpc>
              <a:buNone/>
            </a:pPr>
            <a:endParaRPr lang="ru-RU" sz="2800" dirty="0" smtClean="0">
              <a:solidFill>
                <a:srgbClr val="000000"/>
              </a:solidFill>
              <a:latin typeface="Arial" pitchFamily="34" charset="0"/>
              <a:ea typeface="Arial" pitchFamily="34" charset="-122"/>
              <a:cs typeface="Arial" pitchFamily="34" charset="-120"/>
            </a:endParaRPr>
          </a:p>
          <a:p>
            <a:pPr marL="0" indent="0" algn="l">
              <a:lnSpc>
                <a:spcPct val="100000"/>
              </a:lnSpc>
              <a:buNone/>
            </a:pPr>
            <a:endParaRPr lang="ru-RU" sz="2800" dirty="0" smtClean="0">
              <a:solidFill>
                <a:srgbClr val="000000"/>
              </a:solidFill>
              <a:latin typeface="Arial" pitchFamily="34" charset="0"/>
              <a:ea typeface="Arial" pitchFamily="34" charset="-122"/>
              <a:cs typeface="Arial" pitchFamily="34" charset="-120"/>
            </a:endParaRPr>
          </a:p>
          <a:p>
            <a:pPr marL="0" indent="0" algn="l">
              <a:lnSpc>
                <a:spcPct val="100000"/>
              </a:lnSpc>
              <a:buNone/>
            </a:pPr>
            <a:endParaRPr lang="ru-RU" sz="2800" dirty="0" smtClean="0">
              <a:solidFill>
                <a:srgbClr val="000000"/>
              </a:solidFill>
              <a:latin typeface="Arial" pitchFamily="34" charset="0"/>
              <a:ea typeface="Arial" pitchFamily="34" charset="-122"/>
              <a:cs typeface="Arial" pitchFamily="34" charset="-120"/>
            </a:endParaRPr>
          </a:p>
          <a:p>
            <a:pPr marL="0" indent="0" algn="l">
              <a:lnSpc>
                <a:spcPct val="100000"/>
              </a:lnSpc>
              <a:buNone/>
            </a:pPr>
            <a:endParaRPr lang="ru-RU" sz="2800" dirty="0" smtClean="0">
              <a:solidFill>
                <a:srgbClr val="000000"/>
              </a:solidFill>
              <a:latin typeface="Arial" pitchFamily="34" charset="0"/>
              <a:ea typeface="Arial" pitchFamily="34" charset="-122"/>
              <a:cs typeface="Arial" pitchFamily="34" charset="-120"/>
            </a:endParaRPr>
          </a:p>
          <a:p>
            <a:pPr marL="0" indent="0" algn="l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2700" b="1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700" dirty="0"/>
          </a:p>
        </p:txBody>
      </p:sp>
      <p:sp>
        <p:nvSpPr>
          <p:cNvPr id="6" name="Прямоугольник 5"/>
          <p:cNvSpPr/>
          <p:nvPr/>
        </p:nvSpPr>
        <p:spPr>
          <a:xfrm rot="10800000" flipV="1">
            <a:off x="13463081" y="1865689"/>
            <a:ext cx="4729636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i="1" dirty="0" smtClean="0">
              <a:latin typeface="Arial" pitchFamily="34" charset="0"/>
              <a:ea typeface="Arial" pitchFamily="34" charset="-122"/>
              <a:cs typeface="Arial" pitchFamily="34" charset="-120"/>
            </a:endParaRPr>
          </a:p>
          <a:p>
            <a:endParaRPr lang="en-US" i="1" dirty="0" smtClean="0">
              <a:latin typeface="Arial" pitchFamily="34" charset="0"/>
              <a:ea typeface="Arial" pitchFamily="34" charset="-122"/>
              <a:cs typeface="Arial" pitchFamily="34" charset="-120"/>
            </a:endParaRPr>
          </a:p>
          <a:p>
            <a:endParaRPr lang="en-US" i="1" dirty="0" smtClean="0">
              <a:latin typeface="Arial" pitchFamily="34" charset="0"/>
              <a:ea typeface="Arial" pitchFamily="34" charset="-122"/>
              <a:cs typeface="Arial" pitchFamily="34" charset="-120"/>
            </a:endParaRPr>
          </a:p>
          <a:p>
            <a:endParaRPr lang="en-US" i="1" dirty="0" smtClean="0">
              <a:latin typeface="Arial" pitchFamily="34" charset="0"/>
              <a:ea typeface="Arial" pitchFamily="34" charset="-122"/>
              <a:cs typeface="Arial" pitchFamily="34" charset="-120"/>
            </a:endParaRPr>
          </a:p>
          <a:p>
            <a:endParaRPr lang="en-US" i="1" dirty="0" smtClean="0">
              <a:latin typeface="Arial" pitchFamily="34" charset="0"/>
              <a:ea typeface="Arial" pitchFamily="34" charset="-122"/>
              <a:cs typeface="Arial" pitchFamily="34" charset="-120"/>
            </a:endParaRPr>
          </a:p>
          <a:p>
            <a:endParaRPr lang="en-US" i="1" dirty="0" smtClean="0">
              <a:latin typeface="Arial" pitchFamily="34" charset="0"/>
              <a:ea typeface="Arial" pitchFamily="34" charset="-122"/>
              <a:cs typeface="Arial" pitchFamily="34" charset="-120"/>
            </a:endParaRPr>
          </a:p>
          <a:p>
            <a:endParaRPr lang="en-US" i="1" dirty="0" smtClean="0">
              <a:latin typeface="Arial" pitchFamily="34" charset="0"/>
              <a:ea typeface="Arial" pitchFamily="34" charset="-122"/>
              <a:cs typeface="Arial" pitchFamily="34" charset="-120"/>
            </a:endParaRPr>
          </a:p>
          <a:p>
            <a:endParaRPr lang="en-US" i="1" dirty="0" smtClean="0">
              <a:latin typeface="Arial" pitchFamily="34" charset="0"/>
              <a:ea typeface="Arial" pitchFamily="34" charset="-122"/>
              <a:cs typeface="Arial" pitchFamily="34" charset="-120"/>
            </a:endParaRPr>
          </a:p>
          <a:p>
            <a:endParaRPr lang="en-US" i="1" dirty="0" smtClean="0">
              <a:latin typeface="Arial" pitchFamily="34" charset="0"/>
              <a:ea typeface="Arial" pitchFamily="34" charset="-122"/>
              <a:cs typeface="Arial" pitchFamily="34" charset="-120"/>
            </a:endParaRPr>
          </a:p>
          <a:p>
            <a:endParaRPr lang="en-US" i="1" dirty="0" smtClean="0">
              <a:latin typeface="Arial" pitchFamily="34" charset="0"/>
              <a:ea typeface="Arial" pitchFamily="34" charset="-122"/>
              <a:cs typeface="Arial" pitchFamily="34" charset="-120"/>
            </a:endParaRPr>
          </a:p>
          <a:p>
            <a:endParaRPr lang="en-US" i="1" dirty="0" smtClean="0">
              <a:latin typeface="Arial" pitchFamily="34" charset="0"/>
              <a:ea typeface="Arial" pitchFamily="34" charset="-122"/>
              <a:cs typeface="Arial" pitchFamily="34" charset="-120"/>
            </a:endParaRPr>
          </a:p>
          <a:p>
            <a:endParaRPr lang="en-US" i="1" dirty="0" smtClean="0">
              <a:latin typeface="Arial" pitchFamily="34" charset="0"/>
              <a:ea typeface="Arial" pitchFamily="34" charset="-122"/>
              <a:cs typeface="Arial" pitchFamily="34" charset="-120"/>
            </a:endParaRPr>
          </a:p>
          <a:p>
            <a:endParaRPr lang="en-US" i="1" dirty="0" smtClean="0">
              <a:latin typeface="Arial" pitchFamily="34" charset="0"/>
              <a:ea typeface="Arial" pitchFamily="34" charset="-122"/>
              <a:cs typeface="Arial" pitchFamily="34" charset="-120"/>
            </a:endParaRPr>
          </a:p>
          <a:p>
            <a:endParaRPr lang="en-US" i="1" dirty="0" smtClean="0">
              <a:latin typeface="Arial" pitchFamily="34" charset="0"/>
              <a:ea typeface="Arial" pitchFamily="34" charset="-122"/>
              <a:cs typeface="Arial" pitchFamily="34" charset="-120"/>
            </a:endParaRPr>
          </a:p>
          <a:p>
            <a:endParaRPr lang="en-US" i="1" dirty="0" smtClean="0">
              <a:latin typeface="Arial" pitchFamily="34" charset="0"/>
              <a:ea typeface="Arial" pitchFamily="34" charset="-122"/>
              <a:cs typeface="Arial" pitchFamily="34" charset="-120"/>
            </a:endParaRPr>
          </a:p>
          <a:p>
            <a:endParaRPr lang="en-US" i="1" dirty="0" smtClean="0">
              <a:latin typeface="Arial" pitchFamily="34" charset="0"/>
              <a:ea typeface="Arial" pitchFamily="34" charset="-122"/>
              <a:cs typeface="Arial" pitchFamily="34" charset="-120"/>
            </a:endParaRPr>
          </a:p>
          <a:p>
            <a:endParaRPr lang="en-US" i="1" dirty="0" smtClean="0">
              <a:latin typeface="Arial" pitchFamily="34" charset="0"/>
              <a:ea typeface="Arial" pitchFamily="34" charset="-122"/>
              <a:cs typeface="Arial" pitchFamily="34" charset="-120"/>
            </a:endParaRPr>
          </a:p>
          <a:p>
            <a:endParaRPr lang="en-US" i="1" dirty="0" smtClean="0">
              <a:latin typeface="Arial" pitchFamily="34" charset="0"/>
              <a:ea typeface="Arial" pitchFamily="34" charset="-122"/>
              <a:cs typeface="Arial" pitchFamily="34" charset="-120"/>
            </a:endParaRPr>
          </a:p>
          <a:p>
            <a:endParaRPr lang="en-US" i="1" dirty="0" smtClean="0">
              <a:latin typeface="Arial" pitchFamily="34" charset="0"/>
              <a:ea typeface="Arial" pitchFamily="34" charset="-122"/>
              <a:cs typeface="Arial" pitchFamily="34" charset="-120"/>
            </a:endParaRPr>
          </a:p>
          <a:p>
            <a:endParaRPr lang="en-US" i="1" dirty="0" smtClean="0">
              <a:latin typeface="Arial" pitchFamily="34" charset="0"/>
              <a:ea typeface="Arial" pitchFamily="34" charset="-122"/>
              <a:cs typeface="Arial" pitchFamily="34" charset="-120"/>
            </a:endParaRPr>
          </a:p>
          <a:p>
            <a:endParaRPr lang="en-US" i="1" dirty="0" smtClean="0">
              <a:latin typeface="Arial" pitchFamily="34" charset="0"/>
              <a:ea typeface="Arial" pitchFamily="34" charset="-122"/>
              <a:cs typeface="Arial" pitchFamily="34" charset="-120"/>
            </a:endParaRPr>
          </a:p>
          <a:p>
            <a:endParaRPr lang="en-US" i="1" dirty="0" smtClean="0">
              <a:latin typeface="Arial" pitchFamily="34" charset="0"/>
              <a:ea typeface="Arial" pitchFamily="34" charset="-122"/>
              <a:cs typeface="Arial" pitchFamily="34" charset="-120"/>
            </a:endParaRPr>
          </a:p>
          <a:p>
            <a:endParaRPr lang="en-US" i="1" dirty="0" smtClean="0">
              <a:latin typeface="Arial" pitchFamily="34" charset="0"/>
              <a:ea typeface="Arial" pitchFamily="34" charset="-122"/>
              <a:cs typeface="Arial" pitchFamily="34" charset="-120"/>
            </a:endParaRPr>
          </a:p>
          <a:p>
            <a:endParaRPr lang="en-US" i="1" dirty="0" smtClean="0">
              <a:latin typeface="Arial" pitchFamily="34" charset="0"/>
              <a:ea typeface="Arial" pitchFamily="34" charset="-122"/>
              <a:cs typeface="Arial" pitchFamily="34" charset="-120"/>
            </a:endParaRPr>
          </a:p>
          <a:p>
            <a:r>
              <a:rPr lang="ru-RU" i="1" dirty="0" smtClean="0">
                <a:latin typeface="Arial" pitchFamily="34" charset="0"/>
                <a:ea typeface="Arial" pitchFamily="34" charset="-122"/>
                <a:cs typeface="Arial" pitchFamily="34" charset="-120"/>
              </a:rPr>
              <a:t>Учитель – логопед  </a:t>
            </a:r>
          </a:p>
          <a:p>
            <a:r>
              <a:rPr lang="en-US" i="1" dirty="0" err="1" smtClean="0">
                <a:latin typeface="Arial" pitchFamily="34" charset="0"/>
                <a:ea typeface="Arial" pitchFamily="34" charset="-122"/>
                <a:cs typeface="Arial" pitchFamily="34" charset="-120"/>
              </a:rPr>
              <a:t>Никулина</a:t>
            </a:r>
            <a:r>
              <a:rPr lang="en-US" i="1" dirty="0" smtClean="0"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i="1" dirty="0" err="1" smtClean="0">
                <a:latin typeface="Arial" pitchFamily="34" charset="0"/>
                <a:ea typeface="Arial" pitchFamily="34" charset="-122"/>
                <a:cs typeface="Arial" pitchFamily="34" charset="-120"/>
              </a:rPr>
              <a:t>Светлана</a:t>
            </a:r>
            <a:r>
              <a:rPr lang="en-US" i="1" dirty="0" smtClean="0"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i="1" dirty="0" err="1" smtClean="0">
                <a:latin typeface="Arial" pitchFamily="34" charset="0"/>
                <a:ea typeface="Arial" pitchFamily="34" charset="-122"/>
                <a:cs typeface="Arial" pitchFamily="34" charset="-120"/>
              </a:rPr>
              <a:t>Васильевна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</TotalTime>
  <Words>334</Words>
  <Application>Microsoft Office PowerPoint</Application>
  <PresentationFormat>Произвольный</PresentationFormat>
  <Paragraphs>102</Paragraphs>
  <Slides>9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PptxGenJS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Nastya</cp:lastModifiedBy>
  <cp:revision>40</cp:revision>
  <dcterms:created xsi:type="dcterms:W3CDTF">2025-10-05T11:54:04Z</dcterms:created>
  <dcterms:modified xsi:type="dcterms:W3CDTF">2025-10-14T14:06:08Z</dcterms:modified>
</cp:coreProperties>
</file>